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1"/>
    <p:sldMasterId id="2147484290" r:id="rId2"/>
  </p:sldMasterIdLst>
  <p:notesMasterIdLst>
    <p:notesMasterId r:id="rId13"/>
  </p:notesMasterIdLst>
  <p:handoutMasterIdLst>
    <p:handoutMasterId r:id="rId14"/>
  </p:handoutMasterIdLst>
  <p:sldIdLst>
    <p:sldId id="421" r:id="rId3"/>
    <p:sldId id="477" r:id="rId4"/>
    <p:sldId id="478" r:id="rId5"/>
    <p:sldId id="479" r:id="rId6"/>
    <p:sldId id="480" r:id="rId7"/>
    <p:sldId id="482" r:id="rId8"/>
    <p:sldId id="399" r:id="rId9"/>
    <p:sldId id="426" r:id="rId10"/>
    <p:sldId id="497" r:id="rId11"/>
    <p:sldId id="422" r:id="rId1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213" autoAdjust="0"/>
  </p:normalViewPr>
  <p:slideViewPr>
    <p:cSldViewPr>
      <p:cViewPr varScale="1">
        <p:scale>
          <a:sx n="82" d="100"/>
          <a:sy n="82" d="100"/>
        </p:scale>
        <p:origin x="-4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36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CA4858-EE88-48BD-8F36-25EA06C17567}" type="datetimeFigureOut">
              <a:rPr lang="cs-CZ"/>
              <a:pPr>
                <a:defRPr/>
              </a:pPr>
              <a:t>4.12.2017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214F8C-082D-4187-8686-EECA007D5D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6003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D05F61-940A-44FC-A05B-880DB0FD35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7121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ABC4D8-7B87-45AE-853F-1844053A7B5C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368127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ABC4D8-7B87-45AE-853F-1844053A7B5C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179522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ABC4D8-7B87-45AE-853F-1844053A7B5C}" type="slidenum">
              <a:rPr lang="cs-CZ" altLang="cs-CZ" smtClean="0"/>
              <a:pPr/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286742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ABC4D8-7B87-45AE-853F-1844053A7B5C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42512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045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99959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nadpis 9"/>
          <p:cNvSpPr>
            <a:spLocks noGrp="1"/>
          </p:cNvSpPr>
          <p:nvPr>
            <p:ph type="title"/>
          </p:nvPr>
        </p:nvSpPr>
        <p:spPr>
          <a:xfrm>
            <a:off x="611560" y="958544"/>
            <a:ext cx="78867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17336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0" y="765175"/>
            <a:ext cx="9144000" cy="100013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371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38" y="476250"/>
            <a:ext cx="33353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194300"/>
            <a:ext cx="47418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6"/>
          <p:cNvSpPr txBox="1">
            <a:spLocks noChangeArrowheads="1"/>
          </p:cNvSpPr>
          <p:nvPr/>
        </p:nvSpPr>
        <p:spPr bwMode="auto">
          <a:xfrm>
            <a:off x="0" y="5086350"/>
            <a:ext cx="9144000" cy="107950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7950" y="5003800"/>
            <a:ext cx="66246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Výrobce obr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běc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ch </a:t>
            </a:r>
            <a:r>
              <a:rPr lang="cs-CZ" alt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strojů</a:t>
            </a:r>
            <a:endParaRPr lang="cs-CZ" altLang="cs-CZ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3" name="Obrázek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088" y="5491163"/>
            <a:ext cx="13319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54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0" y="765175"/>
            <a:ext cx="9144000" cy="100013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371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38" y="476250"/>
            <a:ext cx="33353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611560" y="958544"/>
            <a:ext cx="78867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2635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97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svarnsdorf.com/" TargetMode="External"/><Relationship Id="rId7" Type="http://schemas.openxmlformats.org/officeDocument/2006/relationships/image" Target="../media/image19.jpeg"/><Relationship Id="rId2" Type="http://schemas.openxmlformats.org/officeDocument/2006/relationships/hyperlink" Target="mailto:info@tosvarnsdorf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9512" y="980728"/>
            <a:ext cx="4248472" cy="4024868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0" y="1412776"/>
            <a:ext cx="43258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3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Multifunkční obráběcí stroje WHT 110 (C)</a:t>
            </a:r>
            <a:endParaRPr lang="cs-CZ" altLang="cs-CZ" sz="33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34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087563" y="908645"/>
            <a:ext cx="6553200" cy="792163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cs-CZ" sz="3600" b="0" smtClean="0">
                <a:solidFill>
                  <a:schemeClr val="accent5">
                    <a:lumMod val="75000"/>
                  </a:schemeClr>
                </a:solidFill>
              </a:rPr>
              <a:t>TOS VARNSDORF a.s.</a:t>
            </a:r>
            <a:endParaRPr lang="cs-CZ" altLang="cs-CZ" sz="3600" b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946275"/>
            <a:ext cx="4464050" cy="4362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Říční 1774 		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407 47 Varnsdorf	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Česká republika 	</a:t>
            </a:r>
            <a:endParaRPr lang="en-US" altLang="cs-CZ" sz="240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000" smtClean="0">
                <a:solidFill>
                  <a:schemeClr val="tx2"/>
                </a:solidFill>
                <a:latin typeface="Tahoma" panose="020B0604030504040204" pitchFamily="34" charset="0"/>
              </a:rPr>
              <a:t>				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Tel:  +420 412 351 203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Fax: +420 412 351 269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E-mail: </a:t>
            </a:r>
            <a:r>
              <a:rPr lang="en-US" altLang="cs-CZ" sz="2400" smtClean="0">
                <a:solidFill>
                  <a:schemeClr val="tx2"/>
                </a:solidFill>
                <a:latin typeface="Tahoma" panose="020B0604030504040204" pitchFamily="34" charset="0"/>
                <a:hlinkClick r:id="rId2"/>
              </a:rPr>
              <a:t>info</a:t>
            </a: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  <a:hlinkClick r:id="rId2"/>
              </a:rPr>
              <a:t>@tosvarnsdorf.com</a:t>
            </a: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       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           </a:t>
            </a: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  <a:hlinkClick r:id="rId3"/>
              </a:rPr>
              <a:t>www.tosvarnsdorf.com</a:t>
            </a:r>
            <a:r>
              <a:rPr lang="cs-CZ" altLang="cs-CZ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9025" y="4364038"/>
            <a:ext cx="1525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1425" y="1700213"/>
            <a:ext cx="53276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co_f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88" y="5445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ico_y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6013" y="5949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900113" y="5662613"/>
            <a:ext cx="4032250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www.facebook.com/TosVarnsdorf</a:t>
            </a:r>
            <a:r>
              <a:rPr lang="cs-CZ" sz="1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763713" y="6165850"/>
            <a:ext cx="4032250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cs-CZ" altLang="zh-CN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www.youtube.com/TosVarnsdorf</a:t>
            </a:r>
            <a:r>
              <a:rPr lang="cs-CZ" sz="1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205756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908720"/>
            <a:ext cx="88569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</a:rPr>
              <a:t>WHT 110/130 (C)</a:t>
            </a:r>
            <a:endParaRPr lang="cs-CZ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539552" y="3330825"/>
            <a:ext cx="7704856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buNone/>
            </a:pPr>
            <a:r>
              <a:rPr lang="cs-CZ" altLang="cs-CZ" sz="2000" b="1" dirty="0" smtClean="0">
                <a:solidFill>
                  <a:srgbClr val="000000"/>
                </a:solidFill>
              </a:rPr>
              <a:t>Přednosti nové řady strojů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 smtClean="0">
                <a:solidFill>
                  <a:srgbClr val="000000"/>
                </a:solidFill>
              </a:rPr>
              <a:t>Ucelená </a:t>
            </a:r>
            <a:r>
              <a:rPr lang="cs-CZ" altLang="cs-CZ" sz="1800" dirty="0">
                <a:solidFill>
                  <a:srgbClr val="000000"/>
                </a:solidFill>
              </a:rPr>
              <a:t>řada strojů (horizontka i centrum)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>
                <a:solidFill>
                  <a:srgbClr val="000000"/>
                </a:solidFill>
              </a:rPr>
              <a:t>Obráběcí stroje s vyššími řeznými parametry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>
                <a:solidFill>
                  <a:srgbClr val="000000"/>
                </a:solidFill>
              </a:rPr>
              <a:t>Multifunkční stroje (frézování, soustružení)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>
                <a:solidFill>
                  <a:srgbClr val="000000"/>
                </a:solidFill>
              </a:rPr>
              <a:t>Varianty pro automatizaci (AVN, AVTP, AVP)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 smtClean="0"/>
              <a:t>Systém tepelné kompenzace stroje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 smtClean="0">
                <a:solidFill>
                  <a:srgbClr val="000000"/>
                </a:solidFill>
              </a:rPr>
              <a:t>Nový design strojů / ovládacího panelu - ergonomie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 smtClean="0">
                <a:solidFill>
                  <a:srgbClr val="000000"/>
                </a:solidFill>
              </a:rPr>
              <a:t>Nadstavbové funkce k CNC systému (TOS </a:t>
            </a:r>
            <a:r>
              <a:rPr lang="cs-CZ" altLang="cs-CZ" sz="1800" dirty="0" err="1" smtClean="0">
                <a:solidFill>
                  <a:srgbClr val="000000"/>
                </a:solidFill>
              </a:rPr>
              <a:t>Control</a:t>
            </a:r>
            <a:r>
              <a:rPr lang="cs-CZ" altLang="cs-CZ" sz="1800" dirty="0" smtClean="0">
                <a:solidFill>
                  <a:srgbClr val="000000"/>
                </a:solidFill>
              </a:rPr>
              <a:t>) – </a:t>
            </a:r>
            <a:r>
              <a:rPr lang="cs-CZ" altLang="cs-CZ" sz="1800" dirty="0" err="1" smtClean="0">
                <a:solidFill>
                  <a:srgbClr val="000000"/>
                </a:solidFill>
              </a:rPr>
              <a:t>Idustry</a:t>
            </a:r>
            <a:r>
              <a:rPr lang="cs-CZ" altLang="cs-CZ" sz="1800" dirty="0" smtClean="0">
                <a:solidFill>
                  <a:srgbClr val="000000"/>
                </a:solidFill>
              </a:rPr>
              <a:t> 4.0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 smtClean="0">
                <a:solidFill>
                  <a:srgbClr val="000000"/>
                </a:solidFill>
              </a:rPr>
              <a:t>Servisní přístupy (roleta krytu na ose Z a panely na magnetech)</a:t>
            </a:r>
          </a:p>
          <a:p>
            <a:pPr marL="285750" indent="-285750">
              <a:buSzPct val="100000"/>
              <a:buFontTx/>
              <a:buChar char="-"/>
            </a:pPr>
            <a:r>
              <a:rPr lang="cs-CZ" altLang="cs-CZ" sz="1800" dirty="0">
                <a:solidFill>
                  <a:srgbClr val="000000"/>
                </a:solidFill>
              </a:rPr>
              <a:t>Unifikace koncepce a konstrukce řešení (normalizované komponenty)</a:t>
            </a:r>
          </a:p>
          <a:p>
            <a:pPr>
              <a:buSzPct val="100000"/>
              <a:buNone/>
            </a:pPr>
            <a:endParaRPr lang="cs-CZ" altLang="cs-CZ" sz="1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467545" y="1953760"/>
          <a:ext cx="3456383" cy="1348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19"/>
                <a:gridCol w="1152128"/>
                <a:gridCol w="1224136"/>
              </a:tblGrid>
              <a:tr h="60929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horizontka</a:t>
                      </a:r>
                      <a:endParaRPr lang="cs-CZ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Obráběcí centrum</a:t>
                      </a:r>
                      <a:endParaRPr lang="cs-CZ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24959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Velikost / průměr vřetene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WHT 110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WHT 110 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249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>
                          <a:effectLst/>
                        </a:rPr>
                        <a:t>WHT 130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WHT 130 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7944" y="1052736"/>
            <a:ext cx="5045293" cy="32400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82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908720"/>
            <a:ext cx="88569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</a:rPr>
              <a:t>WHT 110 </a:t>
            </a:r>
            <a:endParaRPr lang="cs-CZ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3608" y="1700808"/>
            <a:ext cx="9680613" cy="5445224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323528" y="1772816"/>
          <a:ext cx="3312368" cy="3811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1728192"/>
              </a:tblGrid>
              <a:tr h="3951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sng" strike="noStrike" dirty="0">
                          <a:effectLst/>
                        </a:rPr>
                        <a:t>horizontka</a:t>
                      </a:r>
                      <a:endParaRPr lang="cs-CZ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Provedení</a:t>
                      </a:r>
                      <a:r>
                        <a:rPr lang="cs-CZ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stroje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WHT 110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Vřeteník (W)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Posuvy lineárních os (X,Y,Z)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m/min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Krytování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stroje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Stanoviště obsluhy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kryt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AVN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kryt KVR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„C“ kryt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Základní výbava stroje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Dopravník třísek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Příprava pro</a:t>
                      </a:r>
                      <a:r>
                        <a:rPr lang="cs-CZ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ruční aplikaci ZP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Dálková diagnostika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4168" y="1556792"/>
            <a:ext cx="2515466" cy="26895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26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908720"/>
            <a:ext cx="88569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</a:rPr>
              <a:t>WHT 110/130</a:t>
            </a:r>
            <a:endParaRPr lang="cs-CZ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6228494" y="1232570"/>
            <a:ext cx="3647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buNone/>
            </a:pPr>
            <a:r>
              <a:rPr lang="cs-CZ" altLang="cs-CZ" sz="1800" dirty="0" smtClean="0">
                <a:solidFill>
                  <a:srgbClr val="000000"/>
                </a:solidFill>
              </a:rPr>
              <a:t>Provedení bez kapotáže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6" r="20495"/>
          <a:stretch/>
        </p:blipFill>
        <p:spPr>
          <a:xfrm>
            <a:off x="5292080" y="4624060"/>
            <a:ext cx="3401158" cy="2203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6"/>
          <a:stretch/>
        </p:blipFill>
        <p:spPr>
          <a:xfrm>
            <a:off x="4613967" y="2271194"/>
            <a:ext cx="4264131" cy="21199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59"/>
          <a:stretch/>
        </p:blipFill>
        <p:spPr>
          <a:xfrm>
            <a:off x="647564" y="4730104"/>
            <a:ext cx="4104456" cy="20613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0" r="13237"/>
          <a:stretch/>
        </p:blipFill>
        <p:spPr>
          <a:xfrm>
            <a:off x="253935" y="1951279"/>
            <a:ext cx="4098766" cy="259035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19075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+mn-lt"/>
              </a:rPr>
              <a:t>Základní krytování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44278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+mn-lt"/>
              </a:rPr>
              <a:t>Základní krytování s krytem AVN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+mn-lt"/>
              </a:rPr>
              <a:t>„C“ krytování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48064" y="19168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+mn-lt"/>
              </a:rPr>
              <a:t>Kryt KVR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85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0730" y="3675134"/>
            <a:ext cx="4752528" cy="305492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908720"/>
            <a:ext cx="88569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</a:rPr>
              <a:t>WHT 110 C</a:t>
            </a:r>
            <a:endParaRPr lang="cs-CZ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5408" y="908720"/>
            <a:ext cx="5328592" cy="3425219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323528" y="1772817"/>
          <a:ext cx="3672408" cy="4740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2088232"/>
              </a:tblGrid>
              <a:tr h="40842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sng" strike="noStrike" dirty="0">
                          <a:effectLst/>
                        </a:rPr>
                        <a:t>Obráběcí centrum</a:t>
                      </a:r>
                      <a:endParaRPr lang="cs-CZ" sz="16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46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Provedení</a:t>
                      </a:r>
                      <a:r>
                        <a:rPr lang="cs-CZ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stroje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WHT 110 C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46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Vřeteník (W)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(4 000)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46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Posuvy lineárních os (X,Y,Z)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m/min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016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Krytování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stroje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Plné krytování stroje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Oplach třísek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Odsávání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pracovního prostoru</a:t>
                      </a:r>
                    </a:p>
                  </a:txBody>
                  <a:tcPr marL="7620" marR="7620" marT="7620" marB="0"/>
                </a:tc>
              </a:tr>
              <a:tr h="1772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Základní výbava stroje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Dopravník třísek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Dálková diagnostika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Automatická výměna nástrojů (AVN</a:t>
                      </a:r>
                      <a:r>
                        <a:rPr lang="cs-CZ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40)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Přizpůsobení pro automatickou výměnu frézovacích hlav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cs-CZ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Chlazení nástroje vnějšími tryskami (CHZ)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1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908720"/>
            <a:ext cx="88569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</a:rPr>
              <a:t>WHT </a:t>
            </a:r>
            <a:r>
              <a:rPr lang="cs-CZ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</a:rPr>
              <a:t>110 (C)</a:t>
            </a:r>
            <a:endParaRPr lang="cs-CZ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827584" y="2040627"/>
            <a:ext cx="7056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buNone/>
            </a:pPr>
            <a:r>
              <a:rPr lang="cs-CZ" altLang="cs-CZ" sz="2400" b="1" dirty="0" smtClean="0">
                <a:solidFill>
                  <a:srgbClr val="000000"/>
                </a:solidFill>
              </a:rPr>
              <a:t>TOS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Control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</a:rPr>
              <a:t>– sw prostředí s podpůrnými aplikacemi</a:t>
            </a:r>
          </a:p>
        </p:txBody>
      </p:sp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827584" y="2878831"/>
            <a:ext cx="2880320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smtClean="0"/>
              <a:t>Stav stroje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000000"/>
                </a:solidFill>
              </a:rPr>
              <a:t>CNC systém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000000"/>
                </a:solidFill>
              </a:rPr>
              <a:t>Prohlížení dokumentů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000000"/>
                </a:solidFill>
              </a:rPr>
              <a:t>Kamera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000000"/>
                </a:solidFill>
              </a:rPr>
              <a:t>Technologická kalkulačka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000000"/>
                </a:solidFill>
              </a:rPr>
              <a:t>Kalendář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err="1" smtClean="0">
                <a:solidFill>
                  <a:srgbClr val="000000"/>
                </a:solidFill>
              </a:rPr>
              <a:t>Inprocesní</a:t>
            </a:r>
            <a:r>
              <a:rPr lang="cs-CZ" altLang="cs-CZ" sz="1800" dirty="0" smtClean="0">
                <a:solidFill>
                  <a:srgbClr val="000000"/>
                </a:solidFill>
              </a:rPr>
              <a:t> měření</a:t>
            </a:r>
          </a:p>
          <a:p>
            <a:pPr>
              <a:buSzPct val="100000"/>
              <a:buNone/>
            </a:pPr>
            <a:endParaRPr lang="cs-CZ" altLang="cs-CZ" sz="1800" dirty="0" smtClean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altLang="cs-CZ" sz="1800" dirty="0" smtClean="0">
                <a:solidFill>
                  <a:srgbClr val="000000"/>
                </a:solidFill>
              </a:rPr>
              <a:t>Další aplikace se neustále připravují</a:t>
            </a:r>
          </a:p>
          <a:p>
            <a:pPr lvl="1" indent="0">
              <a:buSzPct val="100000"/>
              <a:buNone/>
            </a:pPr>
            <a:endParaRPr lang="cs-CZ" alt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024" y="2986499"/>
            <a:ext cx="5076056" cy="28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51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400" baseline="30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de-DE" sz="1600" b="1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3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ZÁKLADNÍ </a:t>
            </a:r>
            <a:r>
              <a:rPr lang="cs-CZ" altLang="cs-CZ" sz="33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PROVEDENÍ</a:t>
            </a:r>
            <a:endParaRPr lang="cs-CZ" altLang="cs-CZ" sz="33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1528097"/>
              </p:ext>
            </p:extLst>
          </p:nvPr>
        </p:nvGraphicFramePr>
        <p:xfrm>
          <a:off x="251520" y="1460784"/>
          <a:ext cx="8497192" cy="533801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665863"/>
                <a:gridCol w="740309"/>
                <a:gridCol w="1022755"/>
                <a:gridCol w="1022755"/>
                <a:gridCol w="1022755"/>
                <a:gridCol w="1022755"/>
              </a:tblGrid>
              <a:tr h="1408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sng" strike="noStrike" dirty="0">
                          <a:effectLst/>
                        </a:rPr>
                        <a:t>Základní provedení strojů:</a:t>
                      </a:r>
                      <a:endParaRPr lang="cs-CZ" sz="12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WHT 110 S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WHT 110 L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WHT 110 SC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WHT 110 LC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</a:tr>
              <a:tr h="14083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Vřeteník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Průměr pracovního vřetena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mm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112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Kuželová dutina pracovního vřetena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ISO 50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Rozsah otáček pracovního vřetena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1/min   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10 - 4 000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10 - 6 000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jmenovitý výkon hlavního motoru S1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kW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28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31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Jmenovitý kroutící moment na vřetenu S1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Nm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1 200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1 375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Výsuv pracovního vřetena W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mm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650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Stojan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Svislé přestavení vřeteníku Y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mm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1 250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1 600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1 250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1 600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Podélné přestavení stojanu Z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mm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</a:tr>
              <a:tr h="14083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Rotační stůl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Příčné přestavení stolu X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mm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2 500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Max. hmotnost obrobku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kg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6 000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>
                          <a:effectLst/>
                        </a:rPr>
                        <a:t>Rozměry upínací plochy stolu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mm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1 250 x 1 250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1 250 x 1 600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1 250 x 1 250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1 250 x 1 600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</a:tr>
              <a:tr h="140834"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Posuvy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Rozsah posuvů (pracovní a rychloposuv) - X, Y, </a:t>
                      </a:r>
                      <a:r>
                        <a:rPr lang="pl-PL" sz="1200" u="none" strike="noStrike" dirty="0" smtClean="0">
                          <a:effectLst/>
                        </a:rPr>
                        <a:t>Z</a:t>
                      </a:r>
                      <a:endParaRPr lang="pl-P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mm/min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25 000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effectLst/>
                        </a:rPr>
                        <a:t>40 000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Rozsah posuvů (pracovní a rychloposuv) - </a:t>
                      </a:r>
                      <a:r>
                        <a:rPr lang="pl-PL" sz="1200" u="none" strike="noStrike" dirty="0" smtClean="0">
                          <a:effectLst/>
                        </a:rPr>
                        <a:t>W</a:t>
                      </a:r>
                      <a:endParaRPr lang="pl-P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mm/min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 smtClean="0">
                          <a:effectLst/>
                        </a:rPr>
                        <a:t>20 </a:t>
                      </a:r>
                      <a:r>
                        <a:rPr lang="cs-CZ" sz="1200" u="none" strike="noStrike" dirty="0">
                          <a:effectLst/>
                        </a:rPr>
                        <a:t>000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Rozsah posuvů (pracovní a rychloposuv) - B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1/min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Základní výbava strojů: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­ Dopravník třísek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•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­ Krytování obsluhy stroje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•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­ Krytování osy </a:t>
                      </a:r>
                      <a:r>
                        <a:rPr lang="cs-CZ" sz="1050" u="none" strike="noStrike" dirty="0" smtClean="0">
                          <a:effectLst/>
                        </a:rPr>
                        <a:t>X, Z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­ Přizpůsobení pro ruční výměnu ručně stavitelných frézovacích hlav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­ Dálková diagnostika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•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­ Celková kapotáž stroje (včetně krytování obsluhy stroje)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­ Automatická výměna nástrojů AVN 40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­ Přizpůsobení pro automatickou výměnu frézovacích hlav (UPPT)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08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­ CHZ chlazení nástroje (vnějšími tryskami)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50" u="none" strike="noStrike" dirty="0">
                          <a:effectLst/>
                        </a:rPr>
                        <a:t>•</a:t>
                      </a:r>
                      <a:endParaRPr lang="cs-CZ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84" marR="8284" marT="82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400" baseline="30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de-DE" sz="1600" b="1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3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VOLITELNÉ VARIANTY</a:t>
            </a:r>
            <a:endParaRPr lang="cs-CZ" altLang="cs-CZ" sz="33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2901137"/>
              </p:ext>
            </p:extLst>
          </p:nvPr>
        </p:nvGraphicFramePr>
        <p:xfrm>
          <a:off x="827584" y="1731652"/>
          <a:ext cx="7416826" cy="3785580"/>
        </p:xfrm>
        <a:graphic>
          <a:graphicData uri="http://schemas.openxmlformats.org/drawingml/2006/table">
            <a:tbl>
              <a:tblPr/>
              <a:tblGrid>
                <a:gridCol w="3566869"/>
                <a:gridCol w="724697"/>
                <a:gridCol w="781315"/>
                <a:gridCol w="781315"/>
                <a:gridCol w="781315"/>
                <a:gridCol w="781315"/>
              </a:tblGrid>
              <a:tr h="146134">
                <a:tc>
                  <a:txBody>
                    <a:bodyPr/>
                    <a:lstStyle/>
                    <a:p>
                      <a:pPr algn="l" fontAlgn="t"/>
                      <a:endParaRPr lang="cs-CZ" sz="12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9" marR="6399" marT="639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WHT 110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 WHT 110 C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Vřeteník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Průměr pracovního vřetena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Kuželová dutina pracovního vřetena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ISO 50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Rozsah otáček pracovního vřetena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/ min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10 - 4 000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10 - 4 000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10 - 6 000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jmenovitý výkon hlavního motoru S1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kW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Jmenovitý kroutící moment na vřetenu S1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1 375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Výsuv pracovního vřetena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 gridSpan="6">
                  <a:txBody>
                    <a:bodyPr/>
                    <a:lstStyle/>
                    <a:p>
                      <a:pPr algn="just" fontAlgn="b"/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Stojan    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Svislé přestavení vřeteníku </a:t>
                      </a:r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1 250, 1 600, 2 000*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Podélné přestavení stojanu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1 500, 2 000, 2 500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 gridSpan="6">
                  <a:txBody>
                    <a:bodyPr/>
                    <a:lstStyle/>
                    <a:p>
                      <a:pPr algn="just" fontAlgn="t"/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Rotační stůl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Příčné přestavení stolu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1 500, 2 000, 2 500, 3 000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Max. hmotnost obrobku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Rozměry upínací plochy stolu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1 250 x 1 250, 1 250 x 1 600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 gridSpan="6">
                  <a:txBody>
                    <a:bodyPr/>
                    <a:lstStyle/>
                    <a:p>
                      <a:pPr algn="l" fontAlgn="t"/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Karuselovací stůl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Příčné přestavení stolu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1 500, 2 000, 2 500, 3 000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Max. hmotnost obrobku (max. zatížení palety)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6 000 (4 000)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Rozměry upínací plochy stolu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Ø 1 600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* Pouze pro WHT 110</a:t>
                      </a:r>
                    </a:p>
                  </a:txBody>
                  <a:tcPr marL="6399" marR="6399" marT="63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0598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3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VOLITELNÉ VARIANTY</a:t>
            </a:r>
            <a:endParaRPr lang="cs-CZ" altLang="cs-CZ" sz="33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9413746"/>
              </p:ext>
            </p:extLst>
          </p:nvPr>
        </p:nvGraphicFramePr>
        <p:xfrm>
          <a:off x="827584" y="1741943"/>
          <a:ext cx="7416826" cy="2649906"/>
        </p:xfrm>
        <a:graphic>
          <a:graphicData uri="http://schemas.openxmlformats.org/drawingml/2006/table">
            <a:tbl>
              <a:tblPr/>
              <a:tblGrid>
                <a:gridCol w="3566869"/>
                <a:gridCol w="724697"/>
                <a:gridCol w="1562630"/>
                <a:gridCol w="1562630"/>
              </a:tblGrid>
              <a:tr h="146134">
                <a:tc>
                  <a:txBody>
                    <a:bodyPr/>
                    <a:lstStyle/>
                    <a:p>
                      <a:pPr algn="l" fontAlgn="t"/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9" marR="6399" marT="639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WHT 110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 WHT 110 C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6134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Automatická výměna palet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Příčné přestavení stolu </a:t>
                      </a:r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1 500, 2 000, 2 500, 3 000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Max. zatížení palety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99" marR="6399" marT="6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Upínací plocha palety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1 250 x 1 250, 1 250 x 1 600</a:t>
                      </a:r>
                    </a:p>
                  </a:txBody>
                  <a:tcPr marL="6399" marR="6399" marT="63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Max. počet palet 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2 až 4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 gridSpan="4">
                  <a:txBody>
                    <a:bodyPr/>
                    <a:lstStyle/>
                    <a:p>
                      <a:pPr algn="l" fontAlgn="t"/>
                      <a:r>
                        <a:rPr lang="cs-CZ" sz="1200" b="1" i="0" u="none" strike="noStrike">
                          <a:effectLst/>
                          <a:latin typeface="Calibri" panose="020F0502020204030204" pitchFamily="34" charset="0"/>
                        </a:rPr>
                        <a:t>Automatická výměna nástrojů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Počet úložných míst - řetězový zásobník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40, 60, 80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Počet úložných míst - regálový zásobník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ks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100 a více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Max. průměr nástroje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­ při plně obsazeném zásobníku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­ při volných sousedících místech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Max. délka nástroje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613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Čas výměny nástroje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effectLst/>
                          <a:latin typeface="Calibri" panose="020F0502020204030204" pitchFamily="34" charset="0"/>
                        </a:rPr>
                        <a:t>sec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99" marR="6399" marT="63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806810" y="648866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910517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s Varnsdorf - úvodní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OS VARNSDORF 2015.potx" id="{841ADC13-5A16-458B-98EA-3C9CDEB3E02F}" vid="{209DA238-4A55-415A-8B49-7C323013459D}"/>
    </a:ext>
  </a:extLst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OS VARNSDORF 2015.potx" id="{841ADC13-5A16-458B-98EA-3C9CDEB3E02F}" vid="{ECFC4AA6-36A6-41B0-A0B2-C366087E808B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17395</TotalTime>
  <Words>844</Words>
  <Application>Microsoft Office PowerPoint</Application>
  <PresentationFormat>Předvádění na obrazovce (4:3)</PresentationFormat>
  <Paragraphs>290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Tos Varnsdorf - úvodní</vt:lpstr>
      <vt:lpstr>2_Vlastní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TOS Varnsdorf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Drusan Jan</dc:creator>
  <cp:lastModifiedBy>pc</cp:lastModifiedBy>
  <cp:revision>430</cp:revision>
  <cp:lastPrinted>2017-06-11T07:39:53Z</cp:lastPrinted>
  <dcterms:created xsi:type="dcterms:W3CDTF">2010-09-17T08:14:13Z</dcterms:created>
  <dcterms:modified xsi:type="dcterms:W3CDTF">2017-12-04T08:20:05Z</dcterms:modified>
</cp:coreProperties>
</file>